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9" r:id="rId12"/>
    <p:sldId id="265" r:id="rId13"/>
    <p:sldId id="266" r:id="rId14"/>
    <p:sldId id="267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42858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5eba5f8d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5eba5f8d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4322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3eb9212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3eb9212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7611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7d2b9504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7d2b95042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669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3eb92120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3eb92120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648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7baa3205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27baa3205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636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2699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5eba5f8de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5eba5f8de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396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5eba5f8d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5eba5f8d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094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5eba5f8de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5eba5f8de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0622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5eba5f8de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5eba5f8de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0452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5eba5f8de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5eba5f8de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747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3eb9212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3eb9212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1131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3eb9212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3eb9212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4267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5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82236898_Solving_Problems_that_Matter_and_Getting_Paid_for_It_STEM_Careers_in_Social_Innovation_and_Global_Sustainable_Developmen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-lab.mit.edu/resources/projects/evaporative-cooling-technologies-improved-vegetable-stora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vaptainers.com/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0" y="518375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SIMULATION: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Technology Innovation for International Development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30" name="Google Shape;1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5237" y="2570975"/>
            <a:ext cx="2353526" cy="244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/>
        </p:nvSpPr>
        <p:spPr>
          <a:xfrm>
            <a:off x="0" y="365700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2400" b="1" dirty="0"/>
              <a:t>REAL WORLD: </a:t>
            </a:r>
            <a:r>
              <a:rPr lang="en" sz="2400" dirty="0"/>
              <a:t/>
            </a:r>
            <a:br>
              <a:rPr lang="en" sz="2400" dirty="0"/>
            </a:br>
            <a:r>
              <a:rPr lang="en" sz="2400" dirty="0" smtClean="0"/>
              <a:t>Solving Problems That Matter</a:t>
            </a:r>
            <a:br>
              <a:rPr lang="en" sz="2400" dirty="0" smtClean="0"/>
            </a:br>
            <a:r>
              <a:rPr lang="en" sz="2400" dirty="0" smtClean="0"/>
              <a:t>And Getting Paid For It</a:t>
            </a:r>
            <a:br>
              <a:rPr lang="en" sz="2400" dirty="0" smtClean="0"/>
            </a:br>
            <a:endParaRPr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9495" y="1557430"/>
            <a:ext cx="4418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LINK: </a:t>
            </a:r>
            <a:r>
              <a:rPr lang="en-US" sz="1200" dirty="0" err="1" smtClean="0">
                <a:hlinkClick r:id="rId3"/>
              </a:rPr>
              <a:t>ResearchGate</a:t>
            </a:r>
            <a:r>
              <a:rPr lang="en-US" sz="1200" dirty="0" smtClean="0">
                <a:hlinkClick r:id="rId3"/>
              </a:rPr>
              <a:t> free PDF Download</a:t>
            </a:r>
            <a:endParaRPr lang="en-US" sz="1200" dirty="0"/>
          </a:p>
        </p:txBody>
      </p:sp>
      <p:pic>
        <p:nvPicPr>
          <p:cNvPr id="6" name="Google Shape;19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2746" y="470388"/>
            <a:ext cx="3247983" cy="42027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91;p33"/>
          <p:cNvSpPr txBox="1"/>
          <p:nvPr/>
        </p:nvSpPr>
        <p:spPr>
          <a:xfrm>
            <a:off x="172723" y="2611806"/>
            <a:ext cx="51873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FREE eBook on ResearchGate, with</a:t>
            </a:r>
            <a:endParaRPr sz="2400" dirty="0" smtClean="0"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 smtClean="0"/>
              <a:t>54 Expert Briefs</a:t>
            </a:r>
            <a:endParaRPr sz="2400" dirty="0" smtClean="0"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 smtClean="0"/>
              <a:t>100 Innovator Profiles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163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34"/>
          <p:cNvGrpSpPr/>
          <p:nvPr/>
        </p:nvGrpSpPr>
        <p:grpSpPr>
          <a:xfrm>
            <a:off x="297350" y="786775"/>
            <a:ext cx="8549300" cy="3569950"/>
            <a:chOff x="225050" y="786775"/>
            <a:chExt cx="8549300" cy="3569950"/>
          </a:xfrm>
        </p:grpSpPr>
        <p:pic>
          <p:nvPicPr>
            <p:cNvPr id="197" name="Google Shape;197;p34" descr="http://graywolfsurvival.com/wp-content/uploads/image49.jp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5050" y="1619250"/>
              <a:ext cx="2857500" cy="1905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34"/>
            <p:cNvPicPr preferRelativeResize="0"/>
            <p:nvPr/>
          </p:nvPicPr>
          <p:blipFill rotWithShape="1">
            <a:blip r:embed="rId4">
              <a:alphaModFix/>
            </a:blip>
            <a:srcRect l="42202" r="2710"/>
            <a:stretch/>
          </p:blipFill>
          <p:spPr>
            <a:xfrm>
              <a:off x="3254950" y="786775"/>
              <a:ext cx="2416551" cy="3569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p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843900" y="1526550"/>
              <a:ext cx="2930450" cy="20904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0" name="Google Shape;200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4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THE </a:t>
            </a:r>
            <a:r>
              <a:rPr lang="en" sz="2400" b="1" dirty="0" smtClean="0"/>
              <a:t>SOLUTION?:</a:t>
            </a:r>
            <a:r>
              <a:rPr lang="en" sz="2400" dirty="0" smtClean="0"/>
              <a:t> </a:t>
            </a:r>
            <a:r>
              <a:rPr lang="en" sz="2400" dirty="0"/>
              <a:t>ZEER </a:t>
            </a:r>
            <a:r>
              <a:rPr lang="en" sz="2400" dirty="0" smtClean="0"/>
              <a:t>POTS?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5"/>
          <p:cNvSpPr txBox="1">
            <a:spLocks noGrp="1"/>
          </p:cNvSpPr>
          <p:nvPr>
            <p:ph type="ctrTitle"/>
          </p:nvPr>
        </p:nvSpPr>
        <p:spPr>
          <a:xfrm>
            <a:off x="0" y="518375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SIMULATION: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Technology Innovation for International Development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207" name="Google Shape;20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5237" y="2570975"/>
            <a:ext cx="2353526" cy="244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REFLECTION:</a:t>
            </a: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AS OUR TRUE SELVES</a:t>
            </a:r>
            <a:endParaRPr sz="1100"/>
          </a:p>
        </p:txBody>
      </p:sp>
      <p:sp>
        <p:nvSpPr>
          <p:cNvPr id="213" name="Google Shape;213;p36"/>
          <p:cNvSpPr txBox="1"/>
          <p:nvPr/>
        </p:nvSpPr>
        <p:spPr>
          <a:xfrm>
            <a:off x="193025" y="513650"/>
            <a:ext cx="8987700" cy="32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Donor:</a:t>
            </a:r>
            <a:endParaRPr sz="1100"/>
          </a:p>
          <a:p>
            <a:pPr marL="914400" marR="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</a:t>
            </a:r>
            <a:r>
              <a:rPr lang="en" sz="1200" b="1" i="1" u="none" strike="noStrike" cap="none">
                <a:solidFill>
                  <a:schemeClr val="dk1"/>
                </a:solidFill>
                <a:highlight>
                  <a:srgbClr val="CCCCCC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" sz="1200" b="0" i="0" u="none" strike="noStrike" cap="none">
                <a:solidFill>
                  <a:schemeClr val="dk1"/>
                </a:solidFill>
                <a:highlight>
                  <a:srgbClr val="CCCCCC"/>
                </a:highlight>
                <a:latin typeface="Arial"/>
                <a:ea typeface="Arial"/>
                <a:cs typeface="Arial"/>
                <a:sym typeface="Arial"/>
              </a:rPr>
              <a:t> [Title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endParaRPr sz="1100"/>
          </a:p>
          <a:p>
            <a:pPr marL="4572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Bazaar Merchants: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4572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Expert Consultants: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4572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 User 1: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 User 2: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 User 3:</a:t>
            </a:r>
            <a:endParaRPr sz="11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 b="1" i="1">
                <a:solidFill>
                  <a:schemeClr val="dk1"/>
                </a:solidFill>
                <a:highlight>
                  <a:srgbClr val="CCCCCC"/>
                </a:highlight>
              </a:rPr>
              <a:t>[Name],</a:t>
            </a:r>
            <a:r>
              <a:rPr lang="en" sz="1200">
                <a:solidFill>
                  <a:schemeClr val="dk1"/>
                </a:solidFill>
                <a:highlight>
                  <a:srgbClr val="CCCCCC"/>
                </a:highlight>
              </a:rPr>
              <a:t> [Title</a:t>
            </a:r>
            <a:r>
              <a:rPr lang="en" sz="1200">
                <a:solidFill>
                  <a:schemeClr val="dk1"/>
                </a:solidFill>
              </a:rPr>
              <a:t>]</a:t>
            </a:r>
            <a:endParaRPr sz="1100"/>
          </a:p>
          <a:p>
            <a:pPr marL="457200" marR="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6"/>
          <p:cNvSpPr txBox="1"/>
          <p:nvPr/>
        </p:nvSpPr>
        <p:spPr>
          <a:xfrm>
            <a:off x="0" y="4041325"/>
            <a:ext cx="9144000" cy="10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highlight>
                  <a:srgbClr val="CCCCCC"/>
                </a:highlight>
              </a:rPr>
              <a:t>[LOGOS GO HERE]</a:t>
            </a:r>
            <a:endParaRPr dirty="0">
              <a:highlight>
                <a:srgbClr val="CCCCCC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highlight>
                <a:srgbClr val="CCCCCC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highlight>
                <a:srgbClr val="CCCCCC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A61C00"/>
                </a:solidFill>
              </a:rPr>
              <a:t>Get the simulation toolkit on </a:t>
            </a:r>
            <a:r>
              <a:rPr lang="en" sz="1600" dirty="0" smtClean="0">
                <a:solidFill>
                  <a:srgbClr val="A61C00"/>
                </a:solidFill>
              </a:rPr>
              <a:t>EngineeringForChange.org</a:t>
            </a:r>
            <a:r>
              <a:rPr lang="en" sz="1600" dirty="0">
                <a:solidFill>
                  <a:srgbClr val="A61C00"/>
                </a:solidFill>
              </a:rPr>
              <a:t>; search “zeer pot”</a:t>
            </a:r>
            <a:endParaRPr dirty="0">
              <a:highlight>
                <a:srgbClr val="CCCCCC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/>
        </p:nvSpPr>
        <p:spPr>
          <a:xfrm>
            <a:off x="-392900" y="560500"/>
            <a:ext cx="9677400" cy="25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i="1"/>
              <a:t>G</a:t>
            </a:r>
            <a:r>
              <a:rPr lang="en" sz="4800" i="1"/>
              <a:t>lobal</a:t>
            </a:r>
            <a:r>
              <a:rPr lang="en" sz="4800" i="1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" sz="4800" b="1" i="1"/>
              <a:t>O</a:t>
            </a:r>
            <a:r>
              <a:rPr lang="en" sz="4800" i="1"/>
              <a:t>ffice</a:t>
            </a:r>
            <a:r>
              <a:rPr lang="en" sz="4800" i="1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" sz="4800" b="1" i="1"/>
              <a:t>O</a:t>
            </a:r>
            <a:r>
              <a:rPr lang="en" sz="4800" i="1"/>
              <a:t>f</a:t>
            </a:r>
            <a:r>
              <a:rPr lang="en" sz="4800" i="1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" sz="4800" b="1" i="1"/>
              <a:t>D</a:t>
            </a:r>
            <a:r>
              <a:rPr lang="en" sz="4800" i="1"/>
              <a:t>oing</a:t>
            </a:r>
            <a:endParaRPr sz="4800"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i="1"/>
              <a:t>S</a:t>
            </a:r>
            <a:r>
              <a:rPr lang="en" sz="4800" i="1"/>
              <a:t>ome</a:t>
            </a:r>
            <a:r>
              <a:rPr lang="en" sz="4800" i="1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" sz="4800" b="1" i="1"/>
              <a:t>H</a:t>
            </a:r>
            <a:r>
              <a:rPr lang="en" sz="4800" i="1"/>
              <a:t>ighly</a:t>
            </a:r>
            <a:r>
              <a:rPr lang="en" sz="4800" i="1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" sz="4800" b="1" i="1"/>
              <a:t>I</a:t>
            </a:r>
            <a:r>
              <a:rPr lang="en" sz="4800" i="1"/>
              <a:t>nnovative </a:t>
            </a:r>
            <a:r>
              <a:rPr lang="en" sz="4800" b="1" i="1"/>
              <a:t>T</a:t>
            </a:r>
            <a:r>
              <a:rPr lang="en" sz="4800" i="1"/>
              <a:t>hings</a:t>
            </a:r>
            <a:endParaRPr sz="4800" i="1"/>
          </a:p>
        </p:txBody>
      </p:sp>
      <p:pic>
        <p:nvPicPr>
          <p:cNvPr id="136" name="Google Shape;136;p26" descr="http://waterpijp-cafe.nl/wp-content/uploads/2014/12/crbst_goldGlob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7425" y="2332850"/>
            <a:ext cx="2029700" cy="20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7" descr="http://assets.inhabitat.com/wp-content/blogs.dir/1/files/2016/02/Rotten-Apple-Hard-Carbon-Sodium-Ion-Batterie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2512" y="548150"/>
            <a:ext cx="5778975" cy="385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7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THE PROBLEM:</a:t>
            </a:r>
            <a:r>
              <a:rPr lang="en" sz="2400"/>
              <a:t> PRODUCE GOES BAD IN CORATANIA!</a:t>
            </a:r>
            <a:endParaRPr sz="2400"/>
          </a:p>
        </p:txBody>
      </p:sp>
      <p:pic>
        <p:nvPicPr>
          <p:cNvPr id="143" name="Google Shape;14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28"/>
          <p:cNvGrpSpPr/>
          <p:nvPr/>
        </p:nvGrpSpPr>
        <p:grpSpPr>
          <a:xfrm>
            <a:off x="297350" y="786775"/>
            <a:ext cx="8549300" cy="3569950"/>
            <a:chOff x="225050" y="786775"/>
            <a:chExt cx="8549300" cy="3569950"/>
          </a:xfrm>
        </p:grpSpPr>
        <p:pic>
          <p:nvPicPr>
            <p:cNvPr id="149" name="Google Shape;149;p28" descr="http://graywolfsurvival.com/wp-content/uploads/image49.jp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5050" y="1619250"/>
              <a:ext cx="2857500" cy="1905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28"/>
            <p:cNvPicPr preferRelativeResize="0"/>
            <p:nvPr/>
          </p:nvPicPr>
          <p:blipFill rotWithShape="1">
            <a:blip r:embed="rId4">
              <a:alphaModFix/>
            </a:blip>
            <a:srcRect l="42202" r="2710"/>
            <a:stretch/>
          </p:blipFill>
          <p:spPr>
            <a:xfrm>
              <a:off x="3254950" y="786775"/>
              <a:ext cx="2416551" cy="3569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2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843900" y="1526550"/>
              <a:ext cx="2930450" cy="20904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2" name="Google Shape;152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8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THE SOLUTION:</a:t>
            </a:r>
            <a:r>
              <a:rPr lang="en" sz="2400"/>
              <a:t> ZEER POTS!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/>
        </p:nvSpPr>
        <p:spPr>
          <a:xfrm>
            <a:off x="0" y="1100650"/>
            <a:ext cx="91440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BUILD THE BEST ZEER POT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PROVE IT’S THE BEST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WIN FABULOUS PRIZES!</a:t>
            </a:r>
            <a:endParaRPr sz="4800"/>
          </a:p>
        </p:txBody>
      </p:sp>
      <p:cxnSp>
        <p:nvCxnSpPr>
          <p:cNvPr id="159" name="Google Shape;159;p29"/>
          <p:cNvCxnSpPr/>
          <p:nvPr/>
        </p:nvCxnSpPr>
        <p:spPr>
          <a:xfrm>
            <a:off x="109825" y="1925375"/>
            <a:ext cx="8800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0" name="Google Shape;1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9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THE AIM:</a:t>
            </a:r>
            <a:r>
              <a:rPr lang="en" sz="2400"/>
              <a:t> FOR ALL YOU PHASE I GRANTEE TEAMS</a:t>
            </a:r>
            <a:endParaRPr sz="2400"/>
          </a:p>
        </p:txBody>
      </p:sp>
      <p:cxnSp>
        <p:nvCxnSpPr>
          <p:cNvPr id="162" name="Google Shape;162;p29"/>
          <p:cNvCxnSpPr/>
          <p:nvPr/>
        </p:nvCxnSpPr>
        <p:spPr>
          <a:xfrm>
            <a:off x="109825" y="2689350"/>
            <a:ext cx="8800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/>
        </p:nvSpPr>
        <p:spPr>
          <a:xfrm>
            <a:off x="0" y="3771750"/>
            <a:ext cx="91440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FF000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68" name="Google Shape;168;p30"/>
          <p:cNvSpPr txBox="1"/>
          <p:nvPr/>
        </p:nvSpPr>
        <p:spPr>
          <a:xfrm>
            <a:off x="0" y="599100"/>
            <a:ext cx="9144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9370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★"/>
            </a:pP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Until </a:t>
            </a: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 Buy things and build prototypes</a:t>
            </a:r>
            <a:endParaRPr sz="2600"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i="1">
                <a:solidFill>
                  <a:schemeClr val="dk1"/>
                </a:solidFill>
                <a:highlight>
                  <a:srgbClr val="FFFFFF"/>
                </a:highlight>
              </a:rPr>
              <a:t>   Form MPRFMERLRCFWMTYOFB due </a:t>
            </a: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endParaRPr sz="2600" b="1" i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-39370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★"/>
            </a:pP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 - </a:t>
            </a: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: Testing &amp; 1-minute flash pitches</a:t>
            </a:r>
            <a:endParaRPr sz="2600"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-39370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★"/>
            </a:pP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 - </a:t>
            </a: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: Award ceremony!</a:t>
            </a:r>
            <a:endParaRPr sz="2600"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-39370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★"/>
            </a:pP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 - </a:t>
            </a:r>
            <a:r>
              <a:rPr lang="en" sz="2600" b="1">
                <a:solidFill>
                  <a:schemeClr val="dk1"/>
                </a:solidFill>
                <a:highlight>
                  <a:srgbClr val="CCCCCC"/>
                </a:highlight>
              </a:rPr>
              <a:t>#:##</a:t>
            </a:r>
            <a:r>
              <a:rPr lang="en" sz="2600" b="1">
                <a:solidFill>
                  <a:schemeClr val="dk1"/>
                </a:solidFill>
                <a:highlight>
                  <a:srgbClr val="FFFFFF"/>
                </a:highlight>
              </a:rPr>
              <a:t>: Reflection</a:t>
            </a:r>
            <a:endParaRPr sz="2600" b="1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pic>
        <p:nvPicPr>
          <p:cNvPr id="169" name="Google Shape;16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0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THE TIMELINE:</a:t>
            </a:r>
            <a:r>
              <a:rPr lang="en" sz="2400"/>
              <a:t> IN THREE PHASES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/>
        </p:nvSpPr>
        <p:spPr>
          <a:xfrm>
            <a:off x="193025" y="635975"/>
            <a:ext cx="8917200" cy="32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i="1"/>
              <a:t>Each team gets 	</a:t>
            </a:r>
            <a:r>
              <a:rPr lang="en" sz="2400" b="1" i="1"/>
              <a:t>Coratanian CSh 25 initially</a:t>
            </a:r>
            <a:endParaRPr sz="2400" b="1" i="1"/>
          </a:p>
          <a:p>
            <a:pPr marL="22860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1"/>
              <a:t>+ CSh 25 after Form </a:t>
            </a:r>
            <a:r>
              <a:rPr lang="en" sz="2000" b="1" i="1"/>
              <a:t>MPRFMERLRCFWMTYOFB</a:t>
            </a:r>
            <a:endParaRPr sz="2000" b="1" i="1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 u="sng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u="sng"/>
              <a:t>PEOPLE:</a:t>
            </a:r>
            <a:endParaRPr sz="1800" u="sng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Expert consultant: </a:t>
            </a:r>
            <a:r>
              <a:rPr lang="en" sz="1800" i="1"/>
              <a:t>CSh</a:t>
            </a:r>
            <a:r>
              <a:rPr lang="en" sz="1800"/>
              <a:t> 1 per minute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u="sng"/>
              <a:t>TRIPS:</a:t>
            </a:r>
            <a:endParaRPr sz="1800" u="sng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i="1"/>
              <a:t>CSh</a:t>
            </a:r>
            <a:r>
              <a:rPr lang="en" sz="1800"/>
              <a:t> 5 for a 5 minute trip to an end user, </a:t>
            </a:r>
            <a:r>
              <a:rPr lang="en" sz="1800" i="1"/>
              <a:t>per person</a:t>
            </a:r>
            <a:endParaRPr sz="1800" i="1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u="sng"/>
              <a:t>SUPPLIES:</a:t>
            </a:r>
            <a:endParaRPr sz="1800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Per Bazaar merchants</a:t>
            </a:r>
            <a:endParaRPr sz="1800"/>
          </a:p>
          <a:p>
            <a:pPr marL="45720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76" name="Google Shape;17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3880574"/>
            <a:ext cx="1213475" cy="126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1"/>
          <p:cNvSpPr txBox="1"/>
          <p:nvPr/>
        </p:nvSpPr>
        <p:spPr>
          <a:xfrm>
            <a:off x="0" y="30575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MONEY:</a:t>
            </a:r>
            <a:r>
              <a:rPr lang="en" sz="2400"/>
              <a:t> MONEY MONEY MONEY </a:t>
            </a:r>
            <a:r>
              <a:rPr lang="en" sz="2400">
                <a:solidFill>
                  <a:schemeClr val="dk1"/>
                </a:solidFill>
              </a:rPr>
              <a:t>MONEY</a:t>
            </a:r>
            <a:r>
              <a:rPr lang="en" sz="2400" baseline="30000">
                <a:solidFill>
                  <a:schemeClr val="dk1"/>
                </a:solidFill>
              </a:rPr>
              <a:t>...MUUUUHNY!</a:t>
            </a:r>
            <a:endParaRPr sz="2400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/>
        </p:nvSpPr>
        <p:spPr>
          <a:xfrm>
            <a:off x="0" y="365700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2400" b="1" dirty="0"/>
              <a:t>REAL WORLD: </a:t>
            </a:r>
            <a:r>
              <a:rPr lang="en" sz="2400" dirty="0"/>
              <a:t/>
            </a:r>
            <a:br>
              <a:rPr lang="en" sz="2400" dirty="0"/>
            </a:br>
            <a:r>
              <a:rPr lang="en" sz="2400" dirty="0" smtClean="0"/>
              <a:t>MIT D-Lab: Evaluation, Guide,</a:t>
            </a:r>
            <a:br>
              <a:rPr lang="en" sz="2400" dirty="0" smtClean="0"/>
            </a:br>
            <a:r>
              <a:rPr lang="en" sz="2400" dirty="0" smtClean="0"/>
              <a:t>Decision-Making Tool, FB Group</a:t>
            </a:r>
            <a:br>
              <a:rPr lang="en" sz="2400" dirty="0" smtClean="0"/>
            </a:br>
            <a:endParaRPr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9495" y="1557430"/>
            <a:ext cx="49570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/>
              </a:rPr>
              <a:t>LINK: Evaporative Cooling Technologies for Improved Vegetable Storage</a:t>
            </a:r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477" y="0"/>
            <a:ext cx="3974523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1" y="2080650"/>
            <a:ext cx="4352544" cy="299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0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9025" y="152400"/>
            <a:ext cx="4786059" cy="4838701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183" name="Google Shape;18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700" y="2240150"/>
            <a:ext cx="3854225" cy="2750944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  <p:sp>
        <p:nvSpPr>
          <p:cNvPr id="184" name="Google Shape;184;p32"/>
          <p:cNvSpPr txBox="1"/>
          <p:nvPr/>
        </p:nvSpPr>
        <p:spPr>
          <a:xfrm>
            <a:off x="0" y="365700"/>
            <a:ext cx="91440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REAL WORLD: </a:t>
            </a:r>
            <a:r>
              <a:rPr lang="en" sz="2400" dirty="0"/>
              <a:t/>
            </a:r>
            <a:br>
              <a:rPr lang="en" sz="2400" dirty="0"/>
            </a:br>
            <a:r>
              <a:rPr lang="en" sz="2400" dirty="0" smtClean="0"/>
              <a:t>Evaptainers Zeer Pots</a:t>
            </a:r>
            <a:br>
              <a:rPr lang="en" sz="2400" dirty="0" smtClean="0"/>
            </a:br>
            <a:r>
              <a:rPr lang="en" sz="1100" dirty="0" smtClean="0">
                <a:hlinkClick r:id="rId5"/>
              </a:rPr>
              <a:t>LINK: Evaptainers.com</a:t>
            </a:r>
            <a:endParaRPr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241</Words>
  <Application>Microsoft Office PowerPoint</Application>
  <PresentationFormat>On-screen Show (16:9)</PresentationFormat>
  <Paragraphs>56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Impact</vt:lpstr>
      <vt:lpstr>Simple Light</vt:lpstr>
      <vt:lpstr>Office Theme</vt:lpstr>
      <vt:lpstr>SIMULATION: Technology Innovation for International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SIMULATION: Technology Innovation for International Development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SIMULATION: Technology Innovation for International Development</dc:title>
  <cp:lastModifiedBy>Alex</cp:lastModifiedBy>
  <cp:revision>5</cp:revision>
  <dcterms:modified xsi:type="dcterms:W3CDTF">2018-08-23T15:46:55Z</dcterms:modified>
</cp:coreProperties>
</file>